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handoutMasterIdLst>
    <p:handoutMasterId r:id="rId26"/>
  </p:handoutMasterIdLst>
  <p:sldIdLst>
    <p:sldId id="256" r:id="rId2"/>
    <p:sldId id="279" r:id="rId3"/>
    <p:sldId id="257" r:id="rId4"/>
    <p:sldId id="259" r:id="rId5"/>
    <p:sldId id="260" r:id="rId6"/>
    <p:sldId id="284" r:id="rId7"/>
    <p:sldId id="262" r:id="rId8"/>
    <p:sldId id="263" r:id="rId9"/>
    <p:sldId id="266" r:id="rId10"/>
    <p:sldId id="295" r:id="rId11"/>
    <p:sldId id="296" r:id="rId12"/>
    <p:sldId id="271" r:id="rId13"/>
    <p:sldId id="272" r:id="rId14"/>
    <p:sldId id="273" r:id="rId15"/>
    <p:sldId id="299" r:id="rId16"/>
    <p:sldId id="289" r:id="rId17"/>
    <p:sldId id="293" r:id="rId18"/>
    <p:sldId id="294" r:id="rId19"/>
    <p:sldId id="274" r:id="rId20"/>
    <p:sldId id="298" r:id="rId21"/>
    <p:sldId id="276" r:id="rId22"/>
    <p:sldId id="280" r:id="rId23"/>
    <p:sldId id="297" r:id="rId2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1051" y="153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7A6AC7-80A0-475B-8376-208DAF341D5C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7B5A69-E6FD-4C35-96A3-38F4A7B5C4DD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dirty="0" smtClean="0"/>
            <a:t>CWRA</a:t>
          </a:r>
          <a:endParaRPr lang="en-US" dirty="0"/>
        </a:p>
      </dgm:t>
    </dgm:pt>
    <dgm:pt modelId="{765E4D01-32EE-4644-A481-D9AB1C35F80A}" type="parTrans" cxnId="{B655AEA4-5D4C-4AA1-BE26-61D82E6A219C}">
      <dgm:prSet/>
      <dgm:spPr/>
      <dgm:t>
        <a:bodyPr/>
        <a:lstStyle/>
        <a:p>
          <a:endParaRPr lang="en-US"/>
        </a:p>
      </dgm:t>
    </dgm:pt>
    <dgm:pt modelId="{03D067C7-D6EE-4149-81FE-8189467BD55A}" type="sibTrans" cxnId="{B655AEA4-5D4C-4AA1-BE26-61D82E6A219C}">
      <dgm:prSet/>
      <dgm:spPr/>
      <dgm:t>
        <a:bodyPr/>
        <a:lstStyle/>
        <a:p>
          <a:endParaRPr lang="en-US"/>
        </a:p>
      </dgm:t>
    </dgm:pt>
    <dgm:pt modelId="{5ECE2636-90BC-47B1-B460-7D7DF3C14C66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 smtClean="0"/>
            <a:t>Assumptions</a:t>
          </a:r>
          <a:endParaRPr lang="en-US" dirty="0"/>
        </a:p>
      </dgm:t>
    </dgm:pt>
    <dgm:pt modelId="{EC57324C-3BFF-4DCA-94B6-6B291DB12FA4}" type="parTrans" cxnId="{DB72BA84-48AC-45B2-AAC6-869D9A862082}">
      <dgm:prSet/>
      <dgm:spPr/>
      <dgm:t>
        <a:bodyPr/>
        <a:lstStyle/>
        <a:p>
          <a:endParaRPr lang="en-US"/>
        </a:p>
      </dgm:t>
    </dgm:pt>
    <dgm:pt modelId="{95436B48-985F-4B4D-B278-1D1BCB61D5B7}" type="sibTrans" cxnId="{DB72BA84-48AC-45B2-AAC6-869D9A862082}">
      <dgm:prSet/>
      <dgm:spPr/>
      <dgm:t>
        <a:bodyPr/>
        <a:lstStyle/>
        <a:p>
          <a:endParaRPr lang="en-US"/>
        </a:p>
      </dgm:t>
    </dgm:pt>
    <dgm:pt modelId="{A529D7CD-F08E-48F3-865A-CA0294E3BDF5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 smtClean="0"/>
            <a:t>Inputs</a:t>
          </a:r>
          <a:endParaRPr lang="en-US" dirty="0"/>
        </a:p>
      </dgm:t>
    </dgm:pt>
    <dgm:pt modelId="{A67FD7F3-59BB-4576-A105-4FA8067A611E}" type="parTrans" cxnId="{8D744642-668E-4267-BDB8-82C39399F64A}">
      <dgm:prSet/>
      <dgm:spPr/>
      <dgm:t>
        <a:bodyPr/>
        <a:lstStyle/>
        <a:p>
          <a:endParaRPr lang="en-US"/>
        </a:p>
      </dgm:t>
    </dgm:pt>
    <dgm:pt modelId="{095A3BE2-D6E0-4DC6-AB85-2386663AEBE7}" type="sibTrans" cxnId="{8D744642-668E-4267-BDB8-82C39399F64A}">
      <dgm:prSet/>
      <dgm:spPr/>
      <dgm:t>
        <a:bodyPr/>
        <a:lstStyle/>
        <a:p>
          <a:endParaRPr lang="en-US"/>
        </a:p>
      </dgm:t>
    </dgm:pt>
    <dgm:pt modelId="{A4C3E7E3-D5DD-4100-9750-53A10DEE3AAF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 smtClean="0"/>
            <a:t>Activities</a:t>
          </a:r>
          <a:endParaRPr lang="en-US" dirty="0"/>
        </a:p>
      </dgm:t>
    </dgm:pt>
    <dgm:pt modelId="{CD2DACA0-3047-4B17-8234-0BE2FC7819CE}" type="parTrans" cxnId="{E7035D95-C427-4B94-8B6C-A74BA4424E0B}">
      <dgm:prSet/>
      <dgm:spPr/>
      <dgm:t>
        <a:bodyPr/>
        <a:lstStyle/>
        <a:p>
          <a:endParaRPr lang="en-US"/>
        </a:p>
      </dgm:t>
    </dgm:pt>
    <dgm:pt modelId="{307F54BB-C4B8-4DE2-A325-4EA2B3B35FAD}" type="sibTrans" cxnId="{E7035D95-C427-4B94-8B6C-A74BA4424E0B}">
      <dgm:prSet/>
      <dgm:spPr/>
      <dgm:t>
        <a:bodyPr/>
        <a:lstStyle/>
        <a:p>
          <a:endParaRPr lang="en-US"/>
        </a:p>
      </dgm:t>
    </dgm:pt>
    <dgm:pt modelId="{19247FA0-CA2E-4658-80F2-046C1717A914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Outputs</a:t>
          </a:r>
          <a:endParaRPr lang="en-US" dirty="0"/>
        </a:p>
      </dgm:t>
    </dgm:pt>
    <dgm:pt modelId="{E5C3689C-6A47-4D17-81DD-C166046E966B}" type="parTrans" cxnId="{31BC5484-16B8-4B26-A62E-8EB458A47133}">
      <dgm:prSet/>
      <dgm:spPr/>
      <dgm:t>
        <a:bodyPr/>
        <a:lstStyle/>
        <a:p>
          <a:endParaRPr lang="en-US"/>
        </a:p>
      </dgm:t>
    </dgm:pt>
    <dgm:pt modelId="{9C69AD14-0D1D-487F-9911-19C3833015D1}" type="sibTrans" cxnId="{31BC5484-16B8-4B26-A62E-8EB458A47133}">
      <dgm:prSet/>
      <dgm:spPr/>
      <dgm:t>
        <a:bodyPr/>
        <a:lstStyle/>
        <a:p>
          <a:endParaRPr lang="en-US"/>
        </a:p>
      </dgm:t>
    </dgm:pt>
    <dgm:pt modelId="{9D79264A-642E-4369-89E4-93ACED226AEA}">
      <dgm:prSet phldrT="[Text]"/>
      <dgm:spPr/>
      <dgm:t>
        <a:bodyPr/>
        <a:lstStyle/>
        <a:p>
          <a:r>
            <a:rPr lang="en-US" dirty="0" smtClean="0"/>
            <a:t> Outcomes</a:t>
          </a:r>
          <a:endParaRPr lang="en-US" dirty="0"/>
        </a:p>
      </dgm:t>
    </dgm:pt>
    <dgm:pt modelId="{D0036E7D-6422-46B0-8A39-69F776CCAF5E}" type="parTrans" cxnId="{94BB9922-2121-436A-8902-C6ACEEBFC100}">
      <dgm:prSet/>
      <dgm:spPr/>
      <dgm:t>
        <a:bodyPr/>
        <a:lstStyle/>
        <a:p>
          <a:endParaRPr lang="en-US"/>
        </a:p>
      </dgm:t>
    </dgm:pt>
    <dgm:pt modelId="{76BE4323-1C99-40A9-9179-0A056455AA81}" type="sibTrans" cxnId="{94BB9922-2121-436A-8902-C6ACEEBFC100}">
      <dgm:prSet/>
      <dgm:spPr/>
      <dgm:t>
        <a:bodyPr/>
        <a:lstStyle/>
        <a:p>
          <a:endParaRPr lang="en-US"/>
        </a:p>
      </dgm:t>
    </dgm:pt>
    <dgm:pt modelId="{68735CEB-44CA-4060-A281-B5ABF8329286}">
      <dgm:prSet phldrT="[Text]"/>
      <dgm:spPr/>
      <dgm:t>
        <a:bodyPr/>
        <a:lstStyle/>
        <a:p>
          <a:r>
            <a:rPr lang="en-US" dirty="0" smtClean="0"/>
            <a:t>Impact</a:t>
          </a:r>
          <a:endParaRPr lang="en-US" dirty="0"/>
        </a:p>
      </dgm:t>
    </dgm:pt>
    <dgm:pt modelId="{8C13D79C-A1E4-4E1F-B1DC-6B8B02CD8452}" type="parTrans" cxnId="{094BDB00-6CD6-4CA4-9DA9-DCE9B7291DBB}">
      <dgm:prSet/>
      <dgm:spPr/>
      <dgm:t>
        <a:bodyPr/>
        <a:lstStyle/>
        <a:p>
          <a:endParaRPr lang="en-US"/>
        </a:p>
      </dgm:t>
    </dgm:pt>
    <dgm:pt modelId="{3F7F217B-6427-446C-9746-2CAE1A43B689}" type="sibTrans" cxnId="{094BDB00-6CD6-4CA4-9DA9-DCE9B7291DBB}">
      <dgm:prSet/>
      <dgm:spPr/>
      <dgm:t>
        <a:bodyPr/>
        <a:lstStyle/>
        <a:p>
          <a:endParaRPr lang="en-US"/>
        </a:p>
      </dgm:t>
    </dgm:pt>
    <dgm:pt modelId="{1F4EF1F6-60C7-473A-B3E4-604D8464AA43}" type="pres">
      <dgm:prSet presAssocID="{217A6AC7-80A0-475B-8376-208DAF341D5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6C50296-B5E0-4A07-A7C4-85824B916A5E}" type="pres">
      <dgm:prSet presAssocID="{C87B5A69-E6FD-4C35-96A3-38F4A7B5C4DD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10FAE3B8-D93C-4B64-8862-3FC201210D15}" type="pres">
      <dgm:prSet presAssocID="{5ECE2636-90BC-47B1-B460-7D7DF3C14C66}" presName="Accent1" presStyleCnt="0"/>
      <dgm:spPr/>
    </dgm:pt>
    <dgm:pt modelId="{DB38FC75-3F1B-4328-B2F7-7A8E42A8F7D9}" type="pres">
      <dgm:prSet presAssocID="{5ECE2636-90BC-47B1-B460-7D7DF3C14C66}" presName="Accent" presStyleLbl="bgShp" presStyleIdx="0" presStyleCnt="6"/>
      <dgm:spPr/>
    </dgm:pt>
    <dgm:pt modelId="{45ADCA6B-AA70-435E-B9B9-51215A577029}" type="pres">
      <dgm:prSet presAssocID="{5ECE2636-90BC-47B1-B460-7D7DF3C14C66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7AFEC8-D0B9-412C-8851-F4042B2FF347}" type="pres">
      <dgm:prSet presAssocID="{A529D7CD-F08E-48F3-865A-CA0294E3BDF5}" presName="Accent2" presStyleCnt="0"/>
      <dgm:spPr/>
    </dgm:pt>
    <dgm:pt modelId="{4F52C950-0F0E-46BD-8942-32AF5685B236}" type="pres">
      <dgm:prSet presAssocID="{A529D7CD-F08E-48F3-865A-CA0294E3BDF5}" presName="Accent" presStyleLbl="bgShp" presStyleIdx="1" presStyleCnt="6"/>
      <dgm:spPr/>
    </dgm:pt>
    <dgm:pt modelId="{53A21903-B44E-4CF9-AFC2-3DD2E33A3746}" type="pres">
      <dgm:prSet presAssocID="{A529D7CD-F08E-48F3-865A-CA0294E3BDF5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62DCF1-E637-40E4-A2EC-D429A5098E5C}" type="pres">
      <dgm:prSet presAssocID="{A4C3E7E3-D5DD-4100-9750-53A10DEE3AAF}" presName="Accent3" presStyleCnt="0"/>
      <dgm:spPr/>
    </dgm:pt>
    <dgm:pt modelId="{023F8FD1-E739-43D6-B748-01DA36F8F3CA}" type="pres">
      <dgm:prSet presAssocID="{A4C3E7E3-D5DD-4100-9750-53A10DEE3AAF}" presName="Accent" presStyleLbl="bgShp" presStyleIdx="2" presStyleCnt="6"/>
      <dgm:spPr/>
    </dgm:pt>
    <dgm:pt modelId="{C4A4B180-99AF-40ED-98F7-9D9FC972071E}" type="pres">
      <dgm:prSet presAssocID="{A4C3E7E3-D5DD-4100-9750-53A10DEE3AAF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6FFE03-85A9-41C6-8F35-5E9DCCF938F9}" type="pres">
      <dgm:prSet presAssocID="{19247FA0-CA2E-4658-80F2-046C1717A914}" presName="Accent4" presStyleCnt="0"/>
      <dgm:spPr/>
    </dgm:pt>
    <dgm:pt modelId="{9172D5A3-7307-4856-BFA0-93E526EF393B}" type="pres">
      <dgm:prSet presAssocID="{19247FA0-CA2E-4658-80F2-046C1717A914}" presName="Accent" presStyleLbl="bgShp" presStyleIdx="3" presStyleCnt="6"/>
      <dgm:spPr/>
    </dgm:pt>
    <dgm:pt modelId="{CF2A52AB-BFB5-4822-A0EC-713E91C4AFD6}" type="pres">
      <dgm:prSet presAssocID="{19247FA0-CA2E-4658-80F2-046C1717A914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FB4807-FEE2-43F0-80DC-0A43DAE2FA41}" type="pres">
      <dgm:prSet presAssocID="{9D79264A-642E-4369-89E4-93ACED226AEA}" presName="Accent5" presStyleCnt="0"/>
      <dgm:spPr/>
    </dgm:pt>
    <dgm:pt modelId="{0BA67301-831E-4DFF-B6E5-500C4D52D592}" type="pres">
      <dgm:prSet presAssocID="{9D79264A-642E-4369-89E4-93ACED226AEA}" presName="Accent" presStyleLbl="bgShp" presStyleIdx="4" presStyleCnt="6"/>
      <dgm:spPr/>
    </dgm:pt>
    <dgm:pt modelId="{7AADB847-3F77-434D-92EC-FE78EE8B5145}" type="pres">
      <dgm:prSet presAssocID="{9D79264A-642E-4369-89E4-93ACED226AEA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9C741A-DAD9-466C-8822-31599EEBDFF3}" type="pres">
      <dgm:prSet presAssocID="{68735CEB-44CA-4060-A281-B5ABF8329286}" presName="Accent6" presStyleCnt="0"/>
      <dgm:spPr/>
    </dgm:pt>
    <dgm:pt modelId="{72022F94-40FE-4671-949C-A0697CA4B891}" type="pres">
      <dgm:prSet presAssocID="{68735CEB-44CA-4060-A281-B5ABF8329286}" presName="Accent" presStyleLbl="bgShp" presStyleIdx="5" presStyleCnt="6"/>
      <dgm:spPr/>
    </dgm:pt>
    <dgm:pt modelId="{772E5CA2-7EB0-494A-8462-117E033248FA}" type="pres">
      <dgm:prSet presAssocID="{68735CEB-44CA-4060-A281-B5ABF8329286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4BDB00-6CD6-4CA4-9DA9-DCE9B7291DBB}" srcId="{C87B5A69-E6FD-4C35-96A3-38F4A7B5C4DD}" destId="{68735CEB-44CA-4060-A281-B5ABF8329286}" srcOrd="5" destOrd="0" parTransId="{8C13D79C-A1E4-4E1F-B1DC-6B8B02CD8452}" sibTransId="{3F7F217B-6427-446C-9746-2CAE1A43B689}"/>
    <dgm:cxn modelId="{DB72BA84-48AC-45B2-AAC6-869D9A862082}" srcId="{C87B5A69-E6FD-4C35-96A3-38F4A7B5C4DD}" destId="{5ECE2636-90BC-47B1-B460-7D7DF3C14C66}" srcOrd="0" destOrd="0" parTransId="{EC57324C-3BFF-4DCA-94B6-6B291DB12FA4}" sibTransId="{95436B48-985F-4B4D-B278-1D1BCB61D5B7}"/>
    <dgm:cxn modelId="{E7035D95-C427-4B94-8B6C-A74BA4424E0B}" srcId="{C87B5A69-E6FD-4C35-96A3-38F4A7B5C4DD}" destId="{A4C3E7E3-D5DD-4100-9750-53A10DEE3AAF}" srcOrd="2" destOrd="0" parTransId="{CD2DACA0-3047-4B17-8234-0BE2FC7819CE}" sibTransId="{307F54BB-C4B8-4DE2-A325-4EA2B3B35FAD}"/>
    <dgm:cxn modelId="{1B5AF18E-D2EB-4DE5-A96B-EE03D09A0B0E}" type="presOf" srcId="{A529D7CD-F08E-48F3-865A-CA0294E3BDF5}" destId="{53A21903-B44E-4CF9-AFC2-3DD2E33A3746}" srcOrd="0" destOrd="0" presId="urn:microsoft.com/office/officeart/2011/layout/HexagonRadial"/>
    <dgm:cxn modelId="{94BB9922-2121-436A-8902-C6ACEEBFC100}" srcId="{C87B5A69-E6FD-4C35-96A3-38F4A7B5C4DD}" destId="{9D79264A-642E-4369-89E4-93ACED226AEA}" srcOrd="4" destOrd="0" parTransId="{D0036E7D-6422-46B0-8A39-69F776CCAF5E}" sibTransId="{76BE4323-1C99-40A9-9179-0A056455AA81}"/>
    <dgm:cxn modelId="{31BC5484-16B8-4B26-A62E-8EB458A47133}" srcId="{C87B5A69-E6FD-4C35-96A3-38F4A7B5C4DD}" destId="{19247FA0-CA2E-4658-80F2-046C1717A914}" srcOrd="3" destOrd="0" parTransId="{E5C3689C-6A47-4D17-81DD-C166046E966B}" sibTransId="{9C69AD14-0D1D-487F-9911-19C3833015D1}"/>
    <dgm:cxn modelId="{A3200CBF-EC11-4C6D-A175-8319D37668CD}" type="presOf" srcId="{5ECE2636-90BC-47B1-B460-7D7DF3C14C66}" destId="{45ADCA6B-AA70-435E-B9B9-51215A577029}" srcOrd="0" destOrd="0" presId="urn:microsoft.com/office/officeart/2011/layout/HexagonRadial"/>
    <dgm:cxn modelId="{7FEF284D-E366-46EA-9829-17AA07B77D45}" type="presOf" srcId="{68735CEB-44CA-4060-A281-B5ABF8329286}" destId="{772E5CA2-7EB0-494A-8462-117E033248FA}" srcOrd="0" destOrd="0" presId="urn:microsoft.com/office/officeart/2011/layout/HexagonRadial"/>
    <dgm:cxn modelId="{F4606F5E-5AA7-4D29-A3A2-85505CE5A332}" type="presOf" srcId="{C87B5A69-E6FD-4C35-96A3-38F4A7B5C4DD}" destId="{46C50296-B5E0-4A07-A7C4-85824B916A5E}" srcOrd="0" destOrd="0" presId="urn:microsoft.com/office/officeart/2011/layout/HexagonRadial"/>
    <dgm:cxn modelId="{B655AEA4-5D4C-4AA1-BE26-61D82E6A219C}" srcId="{217A6AC7-80A0-475B-8376-208DAF341D5C}" destId="{C87B5A69-E6FD-4C35-96A3-38F4A7B5C4DD}" srcOrd="0" destOrd="0" parTransId="{765E4D01-32EE-4644-A481-D9AB1C35F80A}" sibTransId="{03D067C7-D6EE-4149-81FE-8189467BD55A}"/>
    <dgm:cxn modelId="{76A22261-0758-47C0-9C56-9A06F2A1605E}" type="presOf" srcId="{A4C3E7E3-D5DD-4100-9750-53A10DEE3AAF}" destId="{C4A4B180-99AF-40ED-98F7-9D9FC972071E}" srcOrd="0" destOrd="0" presId="urn:microsoft.com/office/officeart/2011/layout/HexagonRadial"/>
    <dgm:cxn modelId="{8D744642-668E-4267-BDB8-82C39399F64A}" srcId="{C87B5A69-E6FD-4C35-96A3-38F4A7B5C4DD}" destId="{A529D7CD-F08E-48F3-865A-CA0294E3BDF5}" srcOrd="1" destOrd="0" parTransId="{A67FD7F3-59BB-4576-A105-4FA8067A611E}" sibTransId="{095A3BE2-D6E0-4DC6-AB85-2386663AEBE7}"/>
    <dgm:cxn modelId="{61EB4104-17D9-4311-8387-11019C3DCFF9}" type="presOf" srcId="{19247FA0-CA2E-4658-80F2-046C1717A914}" destId="{CF2A52AB-BFB5-4822-A0EC-713E91C4AFD6}" srcOrd="0" destOrd="0" presId="urn:microsoft.com/office/officeart/2011/layout/HexagonRadial"/>
    <dgm:cxn modelId="{E1ABA9F5-E596-41DC-AD41-B577DCC93819}" type="presOf" srcId="{9D79264A-642E-4369-89E4-93ACED226AEA}" destId="{7AADB847-3F77-434D-92EC-FE78EE8B5145}" srcOrd="0" destOrd="0" presId="urn:microsoft.com/office/officeart/2011/layout/HexagonRadial"/>
    <dgm:cxn modelId="{298A0121-795F-41DB-8E65-A859833C5A55}" type="presOf" srcId="{217A6AC7-80A0-475B-8376-208DAF341D5C}" destId="{1F4EF1F6-60C7-473A-B3E4-604D8464AA43}" srcOrd="0" destOrd="0" presId="urn:microsoft.com/office/officeart/2011/layout/HexagonRadial"/>
    <dgm:cxn modelId="{56DCE966-F8F0-4FD7-A52E-A9B2A7B3B01D}" type="presParOf" srcId="{1F4EF1F6-60C7-473A-B3E4-604D8464AA43}" destId="{46C50296-B5E0-4A07-A7C4-85824B916A5E}" srcOrd="0" destOrd="0" presId="urn:microsoft.com/office/officeart/2011/layout/HexagonRadial"/>
    <dgm:cxn modelId="{18AE63C2-DC8C-4402-802D-16DE0F5D25BE}" type="presParOf" srcId="{1F4EF1F6-60C7-473A-B3E4-604D8464AA43}" destId="{10FAE3B8-D93C-4B64-8862-3FC201210D15}" srcOrd="1" destOrd="0" presId="urn:microsoft.com/office/officeart/2011/layout/HexagonRadial"/>
    <dgm:cxn modelId="{87A947F5-00A6-44B3-8DD0-CC3505F8D74D}" type="presParOf" srcId="{10FAE3B8-D93C-4B64-8862-3FC201210D15}" destId="{DB38FC75-3F1B-4328-B2F7-7A8E42A8F7D9}" srcOrd="0" destOrd="0" presId="urn:microsoft.com/office/officeart/2011/layout/HexagonRadial"/>
    <dgm:cxn modelId="{839FAF18-B068-498F-AF26-4510E306974F}" type="presParOf" srcId="{1F4EF1F6-60C7-473A-B3E4-604D8464AA43}" destId="{45ADCA6B-AA70-435E-B9B9-51215A577029}" srcOrd="2" destOrd="0" presId="urn:microsoft.com/office/officeart/2011/layout/HexagonRadial"/>
    <dgm:cxn modelId="{8418DC6B-D504-4087-98F7-9F2DDF357CEC}" type="presParOf" srcId="{1F4EF1F6-60C7-473A-B3E4-604D8464AA43}" destId="{A07AFEC8-D0B9-412C-8851-F4042B2FF347}" srcOrd="3" destOrd="0" presId="urn:microsoft.com/office/officeart/2011/layout/HexagonRadial"/>
    <dgm:cxn modelId="{C3AEA323-DAB1-4B04-8A17-35F1882426AD}" type="presParOf" srcId="{A07AFEC8-D0B9-412C-8851-F4042B2FF347}" destId="{4F52C950-0F0E-46BD-8942-32AF5685B236}" srcOrd="0" destOrd="0" presId="urn:microsoft.com/office/officeart/2011/layout/HexagonRadial"/>
    <dgm:cxn modelId="{A0B493E9-8EAA-4022-9BCA-DEB2462B080D}" type="presParOf" srcId="{1F4EF1F6-60C7-473A-B3E4-604D8464AA43}" destId="{53A21903-B44E-4CF9-AFC2-3DD2E33A3746}" srcOrd="4" destOrd="0" presId="urn:microsoft.com/office/officeart/2011/layout/HexagonRadial"/>
    <dgm:cxn modelId="{70C91E91-A202-416C-901F-7D8475CBC1DD}" type="presParOf" srcId="{1F4EF1F6-60C7-473A-B3E4-604D8464AA43}" destId="{6062DCF1-E637-40E4-A2EC-D429A5098E5C}" srcOrd="5" destOrd="0" presId="urn:microsoft.com/office/officeart/2011/layout/HexagonRadial"/>
    <dgm:cxn modelId="{40F8E756-2A9E-4595-9544-54974454D903}" type="presParOf" srcId="{6062DCF1-E637-40E4-A2EC-D429A5098E5C}" destId="{023F8FD1-E739-43D6-B748-01DA36F8F3CA}" srcOrd="0" destOrd="0" presId="urn:microsoft.com/office/officeart/2011/layout/HexagonRadial"/>
    <dgm:cxn modelId="{2D2EF773-712E-448D-BCAB-52BFAC79FC9C}" type="presParOf" srcId="{1F4EF1F6-60C7-473A-B3E4-604D8464AA43}" destId="{C4A4B180-99AF-40ED-98F7-9D9FC972071E}" srcOrd="6" destOrd="0" presId="urn:microsoft.com/office/officeart/2011/layout/HexagonRadial"/>
    <dgm:cxn modelId="{F7D9E4FA-0097-4004-B5CE-16F447874F17}" type="presParOf" srcId="{1F4EF1F6-60C7-473A-B3E4-604D8464AA43}" destId="{A16FFE03-85A9-41C6-8F35-5E9DCCF938F9}" srcOrd="7" destOrd="0" presId="urn:microsoft.com/office/officeart/2011/layout/HexagonRadial"/>
    <dgm:cxn modelId="{55FF8340-5BDF-4AAA-A4AA-761671387A57}" type="presParOf" srcId="{A16FFE03-85A9-41C6-8F35-5E9DCCF938F9}" destId="{9172D5A3-7307-4856-BFA0-93E526EF393B}" srcOrd="0" destOrd="0" presId="urn:microsoft.com/office/officeart/2011/layout/HexagonRadial"/>
    <dgm:cxn modelId="{10454014-5F53-4979-9006-82E399252225}" type="presParOf" srcId="{1F4EF1F6-60C7-473A-B3E4-604D8464AA43}" destId="{CF2A52AB-BFB5-4822-A0EC-713E91C4AFD6}" srcOrd="8" destOrd="0" presId="urn:microsoft.com/office/officeart/2011/layout/HexagonRadial"/>
    <dgm:cxn modelId="{3515B217-E27B-4CBD-8B26-7CAE87AD3FE9}" type="presParOf" srcId="{1F4EF1F6-60C7-473A-B3E4-604D8464AA43}" destId="{41FB4807-FEE2-43F0-80DC-0A43DAE2FA41}" srcOrd="9" destOrd="0" presId="urn:microsoft.com/office/officeart/2011/layout/HexagonRadial"/>
    <dgm:cxn modelId="{D1C6A78D-A28E-4235-8A29-50DF96C09EFE}" type="presParOf" srcId="{41FB4807-FEE2-43F0-80DC-0A43DAE2FA41}" destId="{0BA67301-831E-4DFF-B6E5-500C4D52D592}" srcOrd="0" destOrd="0" presId="urn:microsoft.com/office/officeart/2011/layout/HexagonRadial"/>
    <dgm:cxn modelId="{C572791B-6546-4E3A-B604-DBC4DA2F866A}" type="presParOf" srcId="{1F4EF1F6-60C7-473A-B3E4-604D8464AA43}" destId="{7AADB847-3F77-434D-92EC-FE78EE8B5145}" srcOrd="10" destOrd="0" presId="urn:microsoft.com/office/officeart/2011/layout/HexagonRadial"/>
    <dgm:cxn modelId="{B2DE5462-F095-4A45-87A3-4E06BB306EA6}" type="presParOf" srcId="{1F4EF1F6-60C7-473A-B3E4-604D8464AA43}" destId="{A39C741A-DAD9-466C-8822-31599EEBDFF3}" srcOrd="11" destOrd="0" presId="urn:microsoft.com/office/officeart/2011/layout/HexagonRadial"/>
    <dgm:cxn modelId="{D2C2F838-37D3-40A7-8F6A-D6CDD21F73B9}" type="presParOf" srcId="{A39C741A-DAD9-466C-8822-31599EEBDFF3}" destId="{72022F94-40FE-4671-949C-A0697CA4B891}" srcOrd="0" destOrd="0" presId="urn:microsoft.com/office/officeart/2011/layout/HexagonRadial"/>
    <dgm:cxn modelId="{49FF448F-598E-49D3-9B63-049A8D01889C}" type="presParOf" srcId="{1F4EF1F6-60C7-473A-B3E4-604D8464AA43}" destId="{772E5CA2-7EB0-494A-8462-117E033248FA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F5F9F0-7153-46B1-A028-5DFCD80F093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72A9DD6C-72FD-461E-8A9A-D55A74AEF2AE}">
      <dgm:prSet phldrT="[Text]"/>
      <dgm:spPr/>
      <dgm:t>
        <a:bodyPr/>
        <a:lstStyle/>
        <a:p>
          <a:r>
            <a:rPr lang="en-US" dirty="0" smtClean="0"/>
            <a:t>CWRA: sampling 9</a:t>
          </a:r>
          <a:r>
            <a:rPr lang="en-US" baseline="30000" dirty="0" smtClean="0"/>
            <a:t>th</a:t>
          </a:r>
          <a:r>
            <a:rPr lang="en-US" dirty="0" smtClean="0"/>
            <a:t> and 12</a:t>
          </a:r>
          <a:r>
            <a:rPr lang="en-US" baseline="30000" dirty="0" smtClean="0"/>
            <a:t>th</a:t>
          </a:r>
          <a:r>
            <a:rPr lang="en-US" dirty="0" smtClean="0"/>
            <a:t> Graders Every Three Years. </a:t>
          </a:r>
          <a:r>
            <a:rPr lang="en-US" b="1" dirty="0" smtClean="0"/>
            <a:t>Institutional Focus </a:t>
          </a:r>
          <a:endParaRPr lang="en-US" dirty="0"/>
        </a:p>
      </dgm:t>
    </dgm:pt>
    <dgm:pt modelId="{B7248ED7-2A9D-4C11-9328-44B1F2BD490C}" type="parTrans" cxnId="{23948E54-C297-44E1-9686-1818BCC73941}">
      <dgm:prSet/>
      <dgm:spPr/>
      <dgm:t>
        <a:bodyPr/>
        <a:lstStyle/>
        <a:p>
          <a:endParaRPr lang="en-US"/>
        </a:p>
      </dgm:t>
    </dgm:pt>
    <dgm:pt modelId="{FECEB49E-BBF3-48BB-ADEA-72F9244DDEDF}" type="sibTrans" cxnId="{23948E54-C297-44E1-9686-1818BCC73941}">
      <dgm:prSet/>
      <dgm:spPr/>
      <dgm:t>
        <a:bodyPr/>
        <a:lstStyle/>
        <a:p>
          <a:endParaRPr lang="en-US"/>
        </a:p>
      </dgm:t>
    </dgm:pt>
    <dgm:pt modelId="{E9FEE51A-4875-4859-9FE5-5EEE63539A0F}">
      <dgm:prSet phldrT="[Text]" custT="1"/>
      <dgm:spPr/>
      <dgm:t>
        <a:bodyPr/>
        <a:lstStyle/>
        <a:p>
          <a:r>
            <a:rPr lang="en-US" sz="1600" dirty="0" smtClean="0"/>
            <a:t>PSAT: all 10</a:t>
          </a:r>
          <a:r>
            <a:rPr lang="en-US" sz="1600" baseline="30000" dirty="0" smtClean="0"/>
            <a:t>th</a:t>
          </a:r>
          <a:r>
            <a:rPr lang="en-US" sz="1600" dirty="0" smtClean="0"/>
            <a:t> and 11</a:t>
          </a:r>
          <a:r>
            <a:rPr lang="en-US" sz="1600" baseline="30000" dirty="0" smtClean="0"/>
            <a:t>th</a:t>
          </a:r>
          <a:r>
            <a:rPr lang="en-US" sz="1600" dirty="0" smtClean="0"/>
            <a:t> Graders. </a:t>
          </a:r>
          <a:r>
            <a:rPr lang="en-US" sz="1600" b="1" dirty="0" smtClean="0"/>
            <a:t>Student Focus</a:t>
          </a:r>
          <a:r>
            <a:rPr lang="en-US" sz="1600" dirty="0" smtClean="0"/>
            <a:t>. AP Exams. </a:t>
          </a:r>
          <a:r>
            <a:rPr lang="en-US" sz="1600" b="1" dirty="0" smtClean="0"/>
            <a:t>Institutional &amp; Student Focus </a:t>
          </a:r>
          <a:r>
            <a:rPr lang="en-US" sz="1600" dirty="0" smtClean="0"/>
            <a:t>MAP testing with middle school students. </a:t>
          </a:r>
          <a:r>
            <a:rPr lang="en-US" sz="1600" b="1" dirty="0" smtClean="0"/>
            <a:t>Student &amp; Institutional Focus </a:t>
          </a:r>
          <a:endParaRPr lang="en-US" sz="1600" b="1" dirty="0"/>
        </a:p>
      </dgm:t>
    </dgm:pt>
    <dgm:pt modelId="{675989EE-D9BA-4B6D-81C1-5BF3A5C5AF62}" type="parTrans" cxnId="{C08BAA83-AF0B-4038-B365-63C4575747EC}">
      <dgm:prSet/>
      <dgm:spPr/>
      <dgm:t>
        <a:bodyPr/>
        <a:lstStyle/>
        <a:p>
          <a:endParaRPr lang="en-US"/>
        </a:p>
      </dgm:t>
    </dgm:pt>
    <dgm:pt modelId="{58E7047F-9DC5-4CBE-94DE-127CDA86839A}" type="sibTrans" cxnId="{C08BAA83-AF0B-4038-B365-63C4575747EC}">
      <dgm:prSet/>
      <dgm:spPr/>
      <dgm:t>
        <a:bodyPr/>
        <a:lstStyle/>
        <a:p>
          <a:endParaRPr lang="en-US"/>
        </a:p>
      </dgm:t>
    </dgm:pt>
    <dgm:pt modelId="{1EDF0BC2-4763-4D77-958C-69266D1ED122}">
      <dgm:prSet phldrT="[Text]" custT="1"/>
      <dgm:spPr/>
      <dgm:t>
        <a:bodyPr/>
        <a:lstStyle/>
        <a:p>
          <a:r>
            <a:rPr lang="en-US" sz="1600" dirty="0" smtClean="0"/>
            <a:t>SOL Testing Program: all students 3-11, every year, with End of Course Testing for High School Students. MAP testing with middle school students. </a:t>
          </a:r>
          <a:r>
            <a:rPr lang="en-US" sz="1600" b="1" dirty="0" smtClean="0"/>
            <a:t>Student &amp; Institutional Focus</a:t>
          </a:r>
        </a:p>
      </dgm:t>
    </dgm:pt>
    <dgm:pt modelId="{F03C16F6-AEA0-4EC7-B3E0-313BF5AD6A70}" type="parTrans" cxnId="{8D0EC4C1-D83A-4CB9-90BA-2E773867C293}">
      <dgm:prSet/>
      <dgm:spPr/>
      <dgm:t>
        <a:bodyPr/>
        <a:lstStyle/>
        <a:p>
          <a:endParaRPr lang="en-US"/>
        </a:p>
      </dgm:t>
    </dgm:pt>
    <dgm:pt modelId="{C6E7AE36-B7CE-440B-A6E4-576DAF328E11}" type="sibTrans" cxnId="{8D0EC4C1-D83A-4CB9-90BA-2E773867C293}">
      <dgm:prSet/>
      <dgm:spPr/>
      <dgm:t>
        <a:bodyPr/>
        <a:lstStyle/>
        <a:p>
          <a:endParaRPr lang="en-US"/>
        </a:p>
      </dgm:t>
    </dgm:pt>
    <dgm:pt modelId="{A275FA4F-0218-4B09-8ED1-E4B51E3690B8}" type="pres">
      <dgm:prSet presAssocID="{C7F5F9F0-7153-46B1-A028-5DFCD80F093E}" presName="compositeShape" presStyleCnt="0">
        <dgm:presLayoutVars>
          <dgm:dir/>
          <dgm:resizeHandles/>
        </dgm:presLayoutVars>
      </dgm:prSet>
      <dgm:spPr/>
    </dgm:pt>
    <dgm:pt modelId="{8C0C7778-885B-4BA6-AD7D-135AC2659A6D}" type="pres">
      <dgm:prSet presAssocID="{C7F5F9F0-7153-46B1-A028-5DFCD80F093E}" presName="pyramid" presStyleLbl="node1" presStyleIdx="0" presStyleCnt="1"/>
      <dgm:spPr/>
    </dgm:pt>
    <dgm:pt modelId="{3F901C68-00EB-410E-B43E-12343BC20E21}" type="pres">
      <dgm:prSet presAssocID="{C7F5F9F0-7153-46B1-A028-5DFCD80F093E}" presName="theList" presStyleCnt="0"/>
      <dgm:spPr/>
    </dgm:pt>
    <dgm:pt modelId="{6FAD2B2C-7759-4625-A680-CA252A80F49B}" type="pres">
      <dgm:prSet presAssocID="{72A9DD6C-72FD-461E-8A9A-D55A74AEF2AE}" presName="aNode" presStyleLbl="fgAcc1" presStyleIdx="0" presStyleCnt="3" custScaleX="83624" custLinFactY="-20640" custLinFactNeighborX="-185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28A0C2-0819-41F0-84A1-CB25FACAA5E9}" type="pres">
      <dgm:prSet presAssocID="{72A9DD6C-72FD-461E-8A9A-D55A74AEF2AE}" presName="aSpace" presStyleCnt="0"/>
      <dgm:spPr/>
    </dgm:pt>
    <dgm:pt modelId="{62A8268C-D5E8-4C9F-82BD-9BA91A85E310}" type="pres">
      <dgm:prSet presAssocID="{E9FEE51A-4875-4859-9FE5-5EEE63539A0F}" presName="aNode" presStyleLbl="fgAcc1" presStyleIdx="1" presStyleCnt="3" custScaleX="130248" custScaleY="1392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90103A-08FE-4C5F-AAC9-E5CC283C9C76}" type="pres">
      <dgm:prSet presAssocID="{E9FEE51A-4875-4859-9FE5-5EEE63539A0F}" presName="aSpace" presStyleCnt="0"/>
      <dgm:spPr/>
    </dgm:pt>
    <dgm:pt modelId="{D86E1160-10C4-4C7E-9B50-41F2842DA4C8}" type="pres">
      <dgm:prSet presAssocID="{1EDF0BC2-4763-4D77-958C-69266D1ED122}" presName="aNode" presStyleLbl="fgAcc1" presStyleIdx="2" presStyleCnt="3" custScaleX="182798" custScaleY="161638" custLinFactY="21321" custLinFactNeighborX="-21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DC8EF9-173E-4963-9D87-A3EE741377F7}" type="pres">
      <dgm:prSet presAssocID="{1EDF0BC2-4763-4D77-958C-69266D1ED122}" presName="aSpace" presStyleCnt="0"/>
      <dgm:spPr/>
    </dgm:pt>
  </dgm:ptLst>
  <dgm:cxnLst>
    <dgm:cxn modelId="{481953B1-262B-47EB-A3DD-1ACFE0097827}" type="presOf" srcId="{1EDF0BC2-4763-4D77-958C-69266D1ED122}" destId="{D86E1160-10C4-4C7E-9B50-41F2842DA4C8}" srcOrd="0" destOrd="0" presId="urn:microsoft.com/office/officeart/2005/8/layout/pyramid2"/>
    <dgm:cxn modelId="{D4AAFD1B-9E34-44D7-B5AB-CC195823F1F8}" type="presOf" srcId="{72A9DD6C-72FD-461E-8A9A-D55A74AEF2AE}" destId="{6FAD2B2C-7759-4625-A680-CA252A80F49B}" srcOrd="0" destOrd="0" presId="urn:microsoft.com/office/officeart/2005/8/layout/pyramid2"/>
    <dgm:cxn modelId="{23948E54-C297-44E1-9686-1818BCC73941}" srcId="{C7F5F9F0-7153-46B1-A028-5DFCD80F093E}" destId="{72A9DD6C-72FD-461E-8A9A-D55A74AEF2AE}" srcOrd="0" destOrd="0" parTransId="{B7248ED7-2A9D-4C11-9328-44B1F2BD490C}" sibTransId="{FECEB49E-BBF3-48BB-ADEA-72F9244DDEDF}"/>
    <dgm:cxn modelId="{8D0EC4C1-D83A-4CB9-90BA-2E773867C293}" srcId="{C7F5F9F0-7153-46B1-A028-5DFCD80F093E}" destId="{1EDF0BC2-4763-4D77-958C-69266D1ED122}" srcOrd="2" destOrd="0" parTransId="{F03C16F6-AEA0-4EC7-B3E0-313BF5AD6A70}" sibTransId="{C6E7AE36-B7CE-440B-A6E4-576DAF328E11}"/>
    <dgm:cxn modelId="{C08BAA83-AF0B-4038-B365-63C4575747EC}" srcId="{C7F5F9F0-7153-46B1-A028-5DFCD80F093E}" destId="{E9FEE51A-4875-4859-9FE5-5EEE63539A0F}" srcOrd="1" destOrd="0" parTransId="{675989EE-D9BA-4B6D-81C1-5BF3A5C5AF62}" sibTransId="{58E7047F-9DC5-4CBE-94DE-127CDA86839A}"/>
    <dgm:cxn modelId="{0A807EEC-802D-4CFA-9074-B1DD074BF2F9}" type="presOf" srcId="{C7F5F9F0-7153-46B1-A028-5DFCD80F093E}" destId="{A275FA4F-0218-4B09-8ED1-E4B51E3690B8}" srcOrd="0" destOrd="0" presId="urn:microsoft.com/office/officeart/2005/8/layout/pyramid2"/>
    <dgm:cxn modelId="{A9BCE8B2-9616-4E2D-89FB-3FCC634F0DBA}" type="presOf" srcId="{E9FEE51A-4875-4859-9FE5-5EEE63539A0F}" destId="{62A8268C-D5E8-4C9F-82BD-9BA91A85E310}" srcOrd="0" destOrd="0" presId="urn:microsoft.com/office/officeart/2005/8/layout/pyramid2"/>
    <dgm:cxn modelId="{2589E5B9-486C-49E0-A4AC-375F76ACDE1F}" type="presParOf" srcId="{A275FA4F-0218-4B09-8ED1-E4B51E3690B8}" destId="{8C0C7778-885B-4BA6-AD7D-135AC2659A6D}" srcOrd="0" destOrd="0" presId="urn:microsoft.com/office/officeart/2005/8/layout/pyramid2"/>
    <dgm:cxn modelId="{3E89C955-F4BC-4D98-9C58-E89F200AD931}" type="presParOf" srcId="{A275FA4F-0218-4B09-8ED1-E4B51E3690B8}" destId="{3F901C68-00EB-410E-B43E-12343BC20E21}" srcOrd="1" destOrd="0" presId="urn:microsoft.com/office/officeart/2005/8/layout/pyramid2"/>
    <dgm:cxn modelId="{5BD91CF9-A336-4139-B6B9-E09FCA1D69F6}" type="presParOf" srcId="{3F901C68-00EB-410E-B43E-12343BC20E21}" destId="{6FAD2B2C-7759-4625-A680-CA252A80F49B}" srcOrd="0" destOrd="0" presId="urn:microsoft.com/office/officeart/2005/8/layout/pyramid2"/>
    <dgm:cxn modelId="{104798A7-B839-4E2E-900C-17DD16227998}" type="presParOf" srcId="{3F901C68-00EB-410E-B43E-12343BC20E21}" destId="{3728A0C2-0819-41F0-84A1-CB25FACAA5E9}" srcOrd="1" destOrd="0" presId="urn:microsoft.com/office/officeart/2005/8/layout/pyramid2"/>
    <dgm:cxn modelId="{317FEA48-23D9-404E-8A5C-9F70EB0C1248}" type="presParOf" srcId="{3F901C68-00EB-410E-B43E-12343BC20E21}" destId="{62A8268C-D5E8-4C9F-82BD-9BA91A85E310}" srcOrd="2" destOrd="0" presId="urn:microsoft.com/office/officeart/2005/8/layout/pyramid2"/>
    <dgm:cxn modelId="{CDBB78A8-13BC-4225-B2B4-B5F40FBD78F3}" type="presParOf" srcId="{3F901C68-00EB-410E-B43E-12343BC20E21}" destId="{C790103A-08FE-4C5F-AAC9-E5CC283C9C76}" srcOrd="3" destOrd="0" presId="urn:microsoft.com/office/officeart/2005/8/layout/pyramid2"/>
    <dgm:cxn modelId="{58FD2C21-6244-454C-98AD-86DA9B4B85EB}" type="presParOf" srcId="{3F901C68-00EB-410E-B43E-12343BC20E21}" destId="{D86E1160-10C4-4C7E-9B50-41F2842DA4C8}" srcOrd="4" destOrd="0" presId="urn:microsoft.com/office/officeart/2005/8/layout/pyramid2"/>
    <dgm:cxn modelId="{D5F0590D-8B7D-45CA-9E12-4633153F3BDF}" type="presParOf" srcId="{3F901C68-00EB-410E-B43E-12343BC20E21}" destId="{F2DC8EF9-173E-4963-9D87-A3EE741377F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50296-B5E0-4A07-A7C4-85824B916A5E}">
      <dsp:nvSpPr>
        <dsp:cNvPr id="0" name=""/>
        <dsp:cNvSpPr/>
      </dsp:nvSpPr>
      <dsp:spPr>
        <a:xfrm>
          <a:off x="3215333" y="1474927"/>
          <a:ext cx="1874696" cy="1621688"/>
        </a:xfrm>
        <a:prstGeom prst="hexagon">
          <a:avLst>
            <a:gd name="adj" fmla="val 28570"/>
            <a:gd name="vf" fmla="val 115470"/>
          </a:avLst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CWRA</a:t>
          </a:r>
          <a:endParaRPr lang="en-US" sz="1400" kern="1200" dirty="0"/>
        </a:p>
      </dsp:txBody>
      <dsp:txXfrm>
        <a:off x="3525996" y="1743663"/>
        <a:ext cx="1253370" cy="1084216"/>
      </dsp:txXfrm>
    </dsp:sp>
    <dsp:sp modelId="{4F52C950-0F0E-46BD-8942-32AF5685B236}">
      <dsp:nvSpPr>
        <dsp:cNvPr id="0" name=""/>
        <dsp:cNvSpPr/>
      </dsp:nvSpPr>
      <dsp:spPr>
        <a:xfrm>
          <a:off x="4389253" y="699058"/>
          <a:ext cx="707317" cy="60944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ADCA6B-AA70-435E-B9B9-51215A577029}">
      <dsp:nvSpPr>
        <dsp:cNvPr id="0" name=""/>
        <dsp:cNvSpPr/>
      </dsp:nvSpPr>
      <dsp:spPr>
        <a:xfrm>
          <a:off x="3388020" y="0"/>
          <a:ext cx="1536300" cy="1329080"/>
        </a:xfrm>
        <a:prstGeom prst="hexagon">
          <a:avLst>
            <a:gd name="adj" fmla="val 28570"/>
            <a:gd name="vf" fmla="val 11547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Assumptions</a:t>
          </a:r>
          <a:endParaRPr lang="en-US" sz="1400" kern="1200" dirty="0"/>
        </a:p>
      </dsp:txBody>
      <dsp:txXfrm>
        <a:off x="3642618" y="220257"/>
        <a:ext cx="1027104" cy="888566"/>
      </dsp:txXfrm>
    </dsp:sp>
    <dsp:sp modelId="{023F8FD1-E739-43D6-B748-01DA36F8F3CA}">
      <dsp:nvSpPr>
        <dsp:cNvPr id="0" name=""/>
        <dsp:cNvSpPr/>
      </dsp:nvSpPr>
      <dsp:spPr>
        <a:xfrm>
          <a:off x="5214748" y="1838401"/>
          <a:ext cx="707317" cy="60944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A21903-B44E-4CF9-AFC2-3DD2E33A3746}">
      <dsp:nvSpPr>
        <dsp:cNvPr id="0" name=""/>
        <dsp:cNvSpPr/>
      </dsp:nvSpPr>
      <dsp:spPr>
        <a:xfrm>
          <a:off x="4796986" y="817473"/>
          <a:ext cx="1536300" cy="1329080"/>
        </a:xfrm>
        <a:prstGeom prst="hexagon">
          <a:avLst>
            <a:gd name="adj" fmla="val 28570"/>
            <a:gd name="vf" fmla="val 11547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Inputs</a:t>
          </a:r>
          <a:endParaRPr lang="en-US" sz="1400" kern="1200" dirty="0"/>
        </a:p>
      </dsp:txBody>
      <dsp:txXfrm>
        <a:off x="5051584" y="1037730"/>
        <a:ext cx="1027104" cy="888566"/>
      </dsp:txXfrm>
    </dsp:sp>
    <dsp:sp modelId="{9172D5A3-7307-4856-BFA0-93E526EF393B}">
      <dsp:nvSpPr>
        <dsp:cNvPr id="0" name=""/>
        <dsp:cNvSpPr/>
      </dsp:nvSpPr>
      <dsp:spPr>
        <a:xfrm>
          <a:off x="4641306" y="3124504"/>
          <a:ext cx="707317" cy="60944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A4B180-99AF-40ED-98F7-9D9FC972071E}">
      <dsp:nvSpPr>
        <dsp:cNvPr id="0" name=""/>
        <dsp:cNvSpPr/>
      </dsp:nvSpPr>
      <dsp:spPr>
        <a:xfrm>
          <a:off x="4796986" y="2424531"/>
          <a:ext cx="1536300" cy="1329080"/>
        </a:xfrm>
        <a:prstGeom prst="hexagon">
          <a:avLst>
            <a:gd name="adj" fmla="val 28570"/>
            <a:gd name="vf" fmla="val 11547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Activities</a:t>
          </a:r>
          <a:endParaRPr lang="en-US" sz="1400" kern="1200" dirty="0"/>
        </a:p>
      </dsp:txBody>
      <dsp:txXfrm>
        <a:off x="5051584" y="2644788"/>
        <a:ext cx="1027104" cy="888566"/>
      </dsp:txXfrm>
    </dsp:sp>
    <dsp:sp modelId="{0BA67301-831E-4DFF-B6E5-500C4D52D592}">
      <dsp:nvSpPr>
        <dsp:cNvPr id="0" name=""/>
        <dsp:cNvSpPr/>
      </dsp:nvSpPr>
      <dsp:spPr>
        <a:xfrm>
          <a:off x="3218822" y="3258007"/>
          <a:ext cx="707317" cy="60944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A52AB-BFB5-4822-A0EC-713E91C4AFD6}">
      <dsp:nvSpPr>
        <dsp:cNvPr id="0" name=""/>
        <dsp:cNvSpPr/>
      </dsp:nvSpPr>
      <dsp:spPr>
        <a:xfrm>
          <a:off x="3388020" y="3242919"/>
          <a:ext cx="1536300" cy="1329080"/>
        </a:xfrm>
        <a:prstGeom prst="hexagon">
          <a:avLst>
            <a:gd name="adj" fmla="val 28570"/>
            <a:gd name="vf" fmla="val 11547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Outputs</a:t>
          </a:r>
          <a:endParaRPr lang="en-US" sz="1400" kern="1200" dirty="0"/>
        </a:p>
      </dsp:txBody>
      <dsp:txXfrm>
        <a:off x="3642618" y="3463176"/>
        <a:ext cx="1027104" cy="888566"/>
      </dsp:txXfrm>
    </dsp:sp>
    <dsp:sp modelId="{72022F94-40FE-4671-949C-A0697CA4B891}">
      <dsp:nvSpPr>
        <dsp:cNvPr id="0" name=""/>
        <dsp:cNvSpPr/>
      </dsp:nvSpPr>
      <dsp:spPr>
        <a:xfrm>
          <a:off x="2379809" y="2119122"/>
          <a:ext cx="707317" cy="60944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ADB847-3F77-434D-92EC-FE78EE8B5145}">
      <dsp:nvSpPr>
        <dsp:cNvPr id="0" name=""/>
        <dsp:cNvSpPr/>
      </dsp:nvSpPr>
      <dsp:spPr>
        <a:xfrm>
          <a:off x="1972513" y="2425445"/>
          <a:ext cx="1536300" cy="132908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 Outcomes</a:t>
          </a:r>
          <a:endParaRPr lang="en-US" sz="1400" kern="1200" dirty="0"/>
        </a:p>
      </dsp:txBody>
      <dsp:txXfrm>
        <a:off x="2227111" y="2645702"/>
        <a:ext cx="1027104" cy="888566"/>
      </dsp:txXfrm>
    </dsp:sp>
    <dsp:sp modelId="{772E5CA2-7EB0-494A-8462-117E033248FA}">
      <dsp:nvSpPr>
        <dsp:cNvPr id="0" name=""/>
        <dsp:cNvSpPr/>
      </dsp:nvSpPr>
      <dsp:spPr>
        <a:xfrm>
          <a:off x="1972513" y="815644"/>
          <a:ext cx="1536300" cy="132908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Impact</a:t>
          </a:r>
          <a:endParaRPr lang="en-US" sz="1400" kern="1200" dirty="0"/>
        </a:p>
      </dsp:txBody>
      <dsp:txXfrm>
        <a:off x="2227111" y="1035901"/>
        <a:ext cx="1027104" cy="888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0C7778-885B-4BA6-AD7D-135AC2659A6D}">
      <dsp:nvSpPr>
        <dsp:cNvPr id="0" name=""/>
        <dsp:cNvSpPr/>
      </dsp:nvSpPr>
      <dsp:spPr>
        <a:xfrm>
          <a:off x="903417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AD2B2C-7759-4625-A680-CA252A80F49B}">
      <dsp:nvSpPr>
        <dsp:cNvPr id="0" name=""/>
        <dsp:cNvSpPr/>
      </dsp:nvSpPr>
      <dsp:spPr>
        <a:xfrm>
          <a:off x="3352796" y="179707"/>
          <a:ext cx="2460114" cy="8256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CWRA: sampling 9</a:t>
          </a:r>
          <a:r>
            <a:rPr lang="en-US" sz="1500" kern="1200" baseline="30000" dirty="0" smtClean="0"/>
            <a:t>th</a:t>
          </a:r>
          <a:r>
            <a:rPr lang="en-US" sz="1500" kern="1200" dirty="0" smtClean="0"/>
            <a:t> and 12</a:t>
          </a:r>
          <a:r>
            <a:rPr lang="en-US" sz="1500" kern="1200" baseline="30000" dirty="0" smtClean="0"/>
            <a:t>th</a:t>
          </a:r>
          <a:r>
            <a:rPr lang="en-US" sz="1500" kern="1200" dirty="0" smtClean="0"/>
            <a:t> Graders Every Three Years. </a:t>
          </a:r>
          <a:r>
            <a:rPr lang="en-US" sz="1500" b="1" kern="1200" dirty="0" smtClean="0"/>
            <a:t>Institutional Focus </a:t>
          </a:r>
          <a:endParaRPr lang="en-US" sz="1500" kern="1200" dirty="0"/>
        </a:p>
      </dsp:txBody>
      <dsp:txXfrm>
        <a:off x="3393100" y="220011"/>
        <a:ext cx="2379506" cy="745026"/>
      </dsp:txXfrm>
    </dsp:sp>
    <dsp:sp modelId="{62A8268C-D5E8-4C9F-82BD-9BA91A85E310}">
      <dsp:nvSpPr>
        <dsp:cNvPr id="0" name=""/>
        <dsp:cNvSpPr/>
      </dsp:nvSpPr>
      <dsp:spPr>
        <a:xfrm>
          <a:off x="2721469" y="1382161"/>
          <a:ext cx="3831734" cy="11495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PSAT: all 10</a:t>
          </a:r>
          <a:r>
            <a:rPr lang="en-US" sz="1600" kern="1200" baseline="30000" dirty="0" smtClean="0"/>
            <a:t>th</a:t>
          </a:r>
          <a:r>
            <a:rPr lang="en-US" sz="1600" kern="1200" dirty="0" smtClean="0"/>
            <a:t> and 11</a:t>
          </a:r>
          <a:r>
            <a:rPr lang="en-US" sz="1600" kern="1200" baseline="30000" dirty="0" smtClean="0"/>
            <a:t>th</a:t>
          </a:r>
          <a:r>
            <a:rPr lang="en-US" sz="1600" kern="1200" dirty="0" smtClean="0"/>
            <a:t> Graders. </a:t>
          </a:r>
          <a:r>
            <a:rPr lang="en-US" sz="1600" b="1" kern="1200" dirty="0" smtClean="0"/>
            <a:t>Student Focus</a:t>
          </a:r>
          <a:r>
            <a:rPr lang="en-US" sz="1600" kern="1200" dirty="0" smtClean="0"/>
            <a:t>. AP Exams. </a:t>
          </a:r>
          <a:r>
            <a:rPr lang="en-US" sz="1600" b="1" kern="1200" dirty="0" smtClean="0"/>
            <a:t>Institutional &amp; Student Focus </a:t>
          </a:r>
          <a:r>
            <a:rPr lang="en-US" sz="1600" kern="1200" dirty="0" smtClean="0"/>
            <a:t>MAP testing with middle school students. </a:t>
          </a:r>
          <a:r>
            <a:rPr lang="en-US" sz="1600" b="1" kern="1200" dirty="0" smtClean="0"/>
            <a:t>Student &amp; Institutional Focus </a:t>
          </a:r>
          <a:endParaRPr lang="en-US" sz="1600" b="1" kern="1200" dirty="0"/>
        </a:p>
      </dsp:txBody>
      <dsp:txXfrm>
        <a:off x="2777584" y="1438276"/>
        <a:ext cx="3719504" cy="1037301"/>
      </dsp:txXfrm>
    </dsp:sp>
    <dsp:sp modelId="{D86E1160-10C4-4C7E-9B50-41F2842DA4C8}">
      <dsp:nvSpPr>
        <dsp:cNvPr id="0" name=""/>
        <dsp:cNvSpPr/>
      </dsp:nvSpPr>
      <dsp:spPr>
        <a:xfrm>
          <a:off x="1886712" y="2914134"/>
          <a:ext cx="5377690" cy="133453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SOL Testing Program: all students 3-11, every year, with End of Course Testing for High School Students. MAP testing with middle school students. </a:t>
          </a:r>
          <a:r>
            <a:rPr lang="en-US" sz="1600" b="1" kern="1200" dirty="0" smtClean="0"/>
            <a:t>Student &amp; Institutional Focus</a:t>
          </a:r>
        </a:p>
      </dsp:txBody>
      <dsp:txXfrm>
        <a:off x="1951859" y="2979281"/>
        <a:ext cx="5247396" cy="12042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6D9E7A6-DC3D-4AFB-BAF2-4CAEE9E78432}" type="datetimeFigureOut">
              <a:rPr lang="en-US" smtClean="0"/>
              <a:t>8/7/2013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33EA0AE-F759-4E08-9D79-76CFE4D76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03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E922AC-2611-42D0-8046-2E5F2E2CA300}" type="datetimeFigureOut">
              <a:rPr lang="en-US" smtClean="0"/>
              <a:t>8/7/2013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540D544-97BE-49D8-8974-6430629230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350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930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722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918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4444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070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375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5782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73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5737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4873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573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3780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2095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3976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93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273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281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004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22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099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898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0D544-97BE-49D8-8974-6430629230A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130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76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638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270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886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12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47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58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396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414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64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18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A28CB-F930-43B3-B226-4255BD61EB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59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k12albemarle.org/acps/division/planning/Documents/toolbox/PDSA_Wheel_with_Questions.pdf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k12albemarle.org/acps/division/fql/Pages/default.asp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ownload.intel.com/education/Common/in/Resources/DEP/skills/Bloom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e.org/content/about.htm" TargetMode="External"/><Relationship Id="rId7" Type="http://schemas.openxmlformats.org/officeDocument/2006/relationships/hyperlink" Target="http://www.collegiatelearningassessment.org/files/CWRA_0910_Report_Sample_High_School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ae.org/content/pdf/CWRA%20_4_.pdf" TargetMode="External"/><Relationship Id="rId5" Type="http://schemas.openxmlformats.org/officeDocument/2006/relationships/hyperlink" Target="http://www.cae.org/content/pdf/teaching_to_a_test_worth_teaching_to_reformat_.pdf" TargetMode="External"/><Relationship Id="rId4" Type="http://schemas.openxmlformats.org/officeDocument/2006/relationships/hyperlink" Target="http://www.cae.org/content/pro_collegework.htm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College Work Readiness Assessment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 Program Evaluation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Brief to the Board on 2012-13 Administration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65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Plan for 2012-13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1084266"/>
              </p:ext>
            </p:extLst>
          </p:nvPr>
        </p:nvGraphicFramePr>
        <p:xfrm>
          <a:off x="457200" y="1600200"/>
          <a:ext cx="8229600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Grade Level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Testing</a:t>
                      </a:r>
                      <a:r>
                        <a:rPr lang="en-US" baseline="0" dirty="0" smtClean="0"/>
                        <a:t> Period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335</a:t>
                      </a:r>
                      <a:r>
                        <a:rPr lang="en-US" baseline="0" dirty="0" smtClean="0"/>
                        <a:t> 9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Graders (100 from each comprehensive high school &amp; full Murray Class)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Fall 2012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325 12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Graders (100</a:t>
                      </a:r>
                      <a:r>
                        <a:rPr lang="en-US" baseline="0" dirty="0" smtClean="0"/>
                        <a:t> from each comprehensive high school &amp; full Murray Class)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 2013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84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for 2012-13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We will look for a combination random / stratified sample to include enrollment groups. </a:t>
            </a:r>
            <a:r>
              <a:rPr lang="en-US" i="1" dirty="0" smtClean="0"/>
              <a:t>Entering Academic Ability </a:t>
            </a:r>
            <a:r>
              <a:rPr lang="en-US" dirty="0" smtClean="0"/>
              <a:t>and the </a:t>
            </a:r>
            <a:r>
              <a:rPr lang="en-US" i="1" dirty="0" smtClean="0"/>
              <a:t>Scholastic Level Exam</a:t>
            </a:r>
            <a:r>
              <a:rPr lang="en-US" dirty="0" smtClean="0"/>
              <a:t> offer control.</a:t>
            </a:r>
          </a:p>
          <a:p>
            <a:r>
              <a:rPr lang="en-US" dirty="0" smtClean="0"/>
              <a:t>The test takes 1.5 hours. We are targeting dates outside of other testing windows.</a:t>
            </a:r>
          </a:p>
          <a:p>
            <a:r>
              <a:rPr lang="en-US" dirty="0" smtClean="0"/>
              <a:t>Small groups of participants allow for non-instructional personnel (coaches &amp; central office staff) to proctor.</a:t>
            </a:r>
          </a:p>
          <a:p>
            <a:r>
              <a:rPr lang="en-US" dirty="0" smtClean="0"/>
              <a:t>The test is a turnkey operation.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03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CWRA Reports for 2012-13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Three perspectives are offered &amp; all three of these perspectives are based on national comparisons on a leveled playing field.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College Readiness: our seniors / national college freshmen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Comparison of high school seniors across participating CWRA schools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Effect Sizes: our institutional value-added vs. national sample value added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20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93824"/>
            <a:ext cx="8305800" cy="40798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4953000" y="3200400"/>
            <a:ext cx="533400" cy="609600"/>
          </a:xfrm>
          <a:prstGeom prst="ellipse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953000" y="4267200"/>
            <a:ext cx="533400" cy="609600"/>
          </a:xfrm>
          <a:prstGeom prst="ellipse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127500" y="3200400"/>
            <a:ext cx="533400" cy="609600"/>
          </a:xfrm>
          <a:prstGeom prst="ellipse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91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704974"/>
            <a:ext cx="8077200" cy="3451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5715000" y="3276600"/>
            <a:ext cx="533400" cy="609600"/>
          </a:xfrm>
          <a:prstGeom prst="ellipse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267200" y="4343400"/>
            <a:ext cx="533400" cy="609600"/>
          </a:xfrm>
          <a:prstGeom prst="ellipse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02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15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0488"/>
            <a:ext cx="7620000" cy="6650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724401" y="3886200"/>
            <a:ext cx="106678" cy="15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846319" y="4236720"/>
            <a:ext cx="106678" cy="15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01914" y="3713939"/>
            <a:ext cx="228600" cy="1824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486400" y="3352800"/>
            <a:ext cx="152400" cy="1837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952997" y="3409139"/>
            <a:ext cx="533400" cy="609600"/>
          </a:xfrm>
          <a:prstGeom prst="ellipse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943600" y="4505960"/>
            <a:ext cx="1524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0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Size / Value Added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effect size is an expression of the ratio of score variance in the treatment group to chance score variance within the control group.</a:t>
            </a:r>
          </a:p>
          <a:p>
            <a:r>
              <a:rPr lang="en-US" dirty="0" smtClean="0"/>
              <a:t>In this case, the “treatment” is a high school 4-year program.</a:t>
            </a:r>
            <a:endParaRPr lang="en-US" dirty="0"/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Treatment Group / Control Group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77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Size / Value Added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Senior Mean Score – Freshmen Mean Score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______________________________________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Standard Deviation for Freshmen</a:t>
            </a:r>
          </a:p>
          <a:p>
            <a:pPr marL="0" indent="0" algn="ctr">
              <a:buNone/>
            </a:pPr>
            <a:endParaRPr lang="en-US" b="1" dirty="0">
              <a:solidFill>
                <a:srgbClr val="002060"/>
              </a:solidFill>
            </a:endParaRPr>
          </a:p>
          <a:p>
            <a:r>
              <a:rPr lang="en-US" dirty="0" smtClean="0"/>
              <a:t>The result is expressed in standard deviation units.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6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Size / Value Added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18</a:t>
            </a:fld>
            <a:endParaRPr lang="en-US" dirty="0"/>
          </a:p>
        </p:txBody>
      </p:sp>
      <p:pic>
        <p:nvPicPr>
          <p:cNvPr id="3074" name="Picture 2" descr="http://t3.gstatic.com/images?q=tbn:ANd9GcSf5O3Ff13dVgLLnliSawg2KtK2sQdL0-H5jZOhgB1D3L4juS6_S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62804"/>
            <a:ext cx="8924593" cy="470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00800" y="144780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34% Value Added</a:t>
            </a:r>
            <a:endParaRPr lang="en-US" sz="2000" b="1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867400" y="2463463"/>
            <a:ext cx="609600" cy="584537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79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0600"/>
            <a:ext cx="7620000" cy="487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7315200" y="2286000"/>
            <a:ext cx="533400" cy="609600"/>
          </a:xfrm>
          <a:prstGeom prst="ellipse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19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315200" y="4267200"/>
            <a:ext cx="533400" cy="609600"/>
          </a:xfrm>
          <a:prstGeom prst="ellipse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46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Logic Model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09733740"/>
              </p:ext>
            </p:extLst>
          </p:nvPr>
        </p:nvGraphicFramePr>
        <p:xfrm>
          <a:off x="457200" y="1600200"/>
          <a:ext cx="8305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rved Left Arrow 6"/>
          <p:cNvSpPr/>
          <p:nvPr/>
        </p:nvSpPr>
        <p:spPr>
          <a:xfrm>
            <a:off x="6934200" y="2133600"/>
            <a:ext cx="1143000" cy="3733800"/>
          </a:xfrm>
          <a:prstGeom prst="curvedLeftArrow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urved Left Arrow 7"/>
          <p:cNvSpPr/>
          <p:nvPr/>
        </p:nvSpPr>
        <p:spPr>
          <a:xfrm rot="10800000">
            <a:off x="1231898" y="2095500"/>
            <a:ext cx="1143000" cy="3733800"/>
          </a:xfrm>
          <a:prstGeom prst="curvedLeftArrow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5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Size / Value Added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20</a:t>
            </a:fld>
            <a:endParaRPr lang="en-US" dirty="0"/>
          </a:p>
        </p:txBody>
      </p:sp>
      <p:pic>
        <p:nvPicPr>
          <p:cNvPr id="3074" name="Picture 2" descr="http://t3.gstatic.com/images?q=tbn:ANd9GcSf5O3Ff13dVgLLnliSawg2KtK2sQdL0-H5jZOhgB1D3L4juS6_S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62804"/>
            <a:ext cx="8924593" cy="470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00800" y="144780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34% Value Added</a:t>
            </a:r>
            <a:endParaRPr lang="en-US" sz="2000" b="1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867400" y="2463463"/>
            <a:ext cx="609600" cy="584537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21644" y="342900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1</a:t>
            </a:r>
            <a:r>
              <a:rPr lang="en-US" sz="2000" b="1" dirty="0" smtClean="0"/>
              <a:t>4% Value Added</a:t>
            </a:r>
            <a:endParaRPr lang="en-US" sz="2000" b="1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788444" y="4572000"/>
            <a:ext cx="262104" cy="762000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53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5100"/>
            <a:ext cx="8839200" cy="6172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590800" y="5384800"/>
            <a:ext cx="533400" cy="609600"/>
          </a:xfrm>
          <a:prstGeom prst="ellipse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752600" y="5410200"/>
            <a:ext cx="533400" cy="609600"/>
          </a:xfrm>
          <a:prstGeom prst="ellipse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97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Outputs &amp; 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outputs of the testing year will include all the reports seen here plus student data for analysis. This should be a data mine to harvest for insights.</a:t>
            </a:r>
          </a:p>
          <a:p>
            <a:r>
              <a:rPr lang="en-US" dirty="0" smtClean="0"/>
              <a:t>Outcomes will result from each school and division-wide study of our reports, using the PDSA Study Questions: </a:t>
            </a:r>
            <a:r>
              <a:rPr lang="en-US" dirty="0" smtClean="0">
                <a:hlinkClick r:id="rId3"/>
              </a:rPr>
              <a:t>PDSA Wheel</a:t>
            </a:r>
            <a:endParaRPr lang="en-US" dirty="0" smtClean="0"/>
          </a:p>
          <a:p>
            <a:r>
              <a:rPr lang="en-US" dirty="0" smtClean="0"/>
              <a:t>We will analyze the data for gaps between our current and desired states and develop school improvement and departmental goals and plans to address these gaps for re-assessment in 2015 – 16.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30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8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2700" dirty="0" smtClean="0">
                <a:solidFill>
                  <a:prstClr val="black"/>
                </a:solidFill>
              </a:rPr>
              <a:t/>
            </a:r>
            <a:br>
              <a:rPr lang="en-US" sz="2700" dirty="0" smtClean="0">
                <a:solidFill>
                  <a:prstClr val="black"/>
                </a:solidFill>
              </a:rPr>
            </a:br>
            <a:r>
              <a:rPr lang="en-US" sz="3600" dirty="0" smtClean="0">
                <a:solidFill>
                  <a:prstClr val="black"/>
                </a:solidFill>
              </a:rPr>
              <a:t>All </a:t>
            </a:r>
            <a:r>
              <a:rPr lang="en-US" sz="3600" dirty="0">
                <a:solidFill>
                  <a:prstClr val="black"/>
                </a:solidFill>
              </a:rPr>
              <a:t>students will graduate having actively mastered the lifelong-learning skills they need to succeed as 21st century learners, workers, and citizens.</a:t>
            </a:r>
            <a:r>
              <a:rPr lang="en-US" sz="3600" dirty="0">
                <a:solidFill>
                  <a:srgbClr val="FF0000"/>
                </a:solidFill>
              </a:rPr>
              <a:t/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600" dirty="0" smtClean="0"/>
              <a:t>	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CWRA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Brief to the Board on 2012-13 Administration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98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Improvement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dirty="0" smtClean="0">
                <a:hlinkClick r:id="rId3"/>
              </a:rPr>
              <a:t>Framework for Quality Learning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has been in place for nearly a decade.</a:t>
            </a:r>
          </a:p>
          <a:p>
            <a:r>
              <a:rPr lang="en-US" i="1" dirty="0" smtClean="0"/>
              <a:t>Curriculum, Assessment, and Instruction Institute </a:t>
            </a:r>
            <a:r>
              <a:rPr lang="en-US" dirty="0" smtClean="0"/>
              <a:t>(CAI) has focused on Curricula in the past.</a:t>
            </a:r>
          </a:p>
          <a:p>
            <a:r>
              <a:rPr lang="en-US" dirty="0" smtClean="0"/>
              <a:t>In most recent years, CAI learning and vertical teamwork have focused on balancing our assessment philosophy &amp; practices with performance tasks.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914400"/>
            <a:ext cx="1135747" cy="124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15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eicolab.com.au/wp-content/uploads/2010/12/blooms-taxonomy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974" y="3962400"/>
            <a:ext cx="3019425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Improvement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teachers and coaches are developing division level performance tasks related to content.</a:t>
            </a:r>
          </a:p>
          <a:p>
            <a:r>
              <a:rPr lang="en-US" dirty="0" smtClean="0"/>
              <a:t>How do we take an externally valid and reliable snapshot of our students’ learning that goes beyond remembering and understanding? </a:t>
            </a:r>
          </a:p>
          <a:p>
            <a:r>
              <a:rPr lang="en-US" b="1" dirty="0" smtClean="0">
                <a:hlinkClick r:id="rId4"/>
              </a:rPr>
              <a:t>New Bloom's Taxonomy</a:t>
            </a:r>
            <a:endParaRPr lang="en-US" b="1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15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Improvement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do we catalyze the teaching and learning process to produce results that lead to college, workforce, and citizenship readiness?</a:t>
            </a:r>
          </a:p>
          <a:p>
            <a:r>
              <a:rPr lang="en-US" dirty="0" smtClean="0"/>
              <a:t>How do we weigh the value our high school programs add with a scale that matters?</a:t>
            </a:r>
          </a:p>
          <a:p>
            <a:r>
              <a:rPr lang="en-US" dirty="0" smtClean="0"/>
              <a:t>How do we do this work </a:t>
            </a:r>
            <a:r>
              <a:rPr lang="en-US" u="sng" dirty="0" smtClean="0"/>
              <a:t>without</a:t>
            </a:r>
            <a:r>
              <a:rPr lang="en-US" dirty="0" smtClean="0"/>
              <a:t> replicating the SOL testing program?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57200"/>
            <a:ext cx="1135747" cy="124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31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t0.gstatic.com/images?q=tbn:ANd9GcS4f0w0yvH3ZxLKcHDOnkqhoKJ996EyRmo78WrtzN5ojVrLrRD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486401"/>
            <a:ext cx="1973051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229600" cy="1143000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3000" dirty="0" smtClean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en-US" sz="3000" dirty="0" smtClean="0">
                <a:solidFill>
                  <a:srgbClr val="FF0000"/>
                </a:solidFill>
                <a:ea typeface="+mn-ea"/>
                <a:cs typeface="+mn-cs"/>
              </a:rPr>
            </a:br>
            <a:r>
              <a:rPr lang="en-US" sz="3000" dirty="0" smtClean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en-US" sz="3000" dirty="0" smtClean="0">
                <a:solidFill>
                  <a:srgbClr val="FF0000"/>
                </a:solidFill>
                <a:ea typeface="+mn-ea"/>
                <a:cs typeface="+mn-cs"/>
              </a:rPr>
            </a:br>
            <a:r>
              <a:rPr lang="en-US" sz="3000" dirty="0" smtClean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en-US" sz="3000" dirty="0" smtClean="0">
                <a:solidFill>
                  <a:srgbClr val="FF0000"/>
                </a:solidFill>
                <a:ea typeface="+mn-ea"/>
                <a:cs typeface="+mn-cs"/>
              </a:rPr>
            </a:br>
            <a:r>
              <a:rPr lang="en-US" sz="3000" dirty="0" smtClean="0">
                <a:ea typeface="+mn-ea"/>
                <a:cs typeface="+mn-cs"/>
              </a:rPr>
              <a:t>All </a:t>
            </a:r>
            <a:r>
              <a:rPr lang="en-US" sz="3000" dirty="0">
                <a:ea typeface="+mn-ea"/>
                <a:cs typeface="+mn-cs"/>
              </a:rPr>
              <a:t>students will graduate having actively mastered the lifelong-learning skills they need to succeed as 21st century learners, workers, and citizens.</a:t>
            </a:r>
            <a:r>
              <a:rPr lang="en-US" sz="3000" dirty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en-US" sz="3000" dirty="0">
                <a:solidFill>
                  <a:srgbClr val="FF0000"/>
                </a:solidFill>
                <a:ea typeface="+mn-ea"/>
                <a:cs typeface="+mn-cs"/>
              </a:rPr>
            </a:br>
            <a:r>
              <a:rPr lang="en-US" sz="3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3000" dirty="0">
                <a:solidFill>
                  <a:prstClr val="black"/>
                </a:solidFill>
                <a:ea typeface="+mn-ea"/>
                <a:cs typeface="+mn-cs"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3006696"/>
              </p:ext>
            </p:extLst>
          </p:nvPr>
        </p:nvGraphicFramePr>
        <p:xfrm>
          <a:off x="385551" y="1828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2" name="Picture 4" descr="http://t3.gstatic.com/images?q=tbn:ANd9GcSsKSA1Sg7ZLtEXETk2WD78Cm2l_td9Az_hdbO16PY7kwk3zWIVIQ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447800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18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College Work Readiness Assessment</a:t>
            </a:r>
            <a:br>
              <a:rPr lang="en-US" sz="3600" dirty="0" smtClean="0"/>
            </a:br>
            <a:r>
              <a:rPr lang="en-US" sz="3600" dirty="0" smtClean="0"/>
              <a:t>(CWRA)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An </a:t>
            </a:r>
            <a:r>
              <a:rPr lang="en-GB" dirty="0"/>
              <a:t>assessment that tests high school students on their 21st century skills of critical thinking, analytic reasoning, problem solving, and written </a:t>
            </a:r>
            <a:r>
              <a:rPr lang="en-GB" dirty="0" smtClean="0"/>
              <a:t>communication.</a:t>
            </a:r>
          </a:p>
          <a:p>
            <a:r>
              <a:rPr lang="en-GB" dirty="0"/>
              <a:t>S</a:t>
            </a:r>
            <a:r>
              <a:rPr lang="en-GB" dirty="0" smtClean="0"/>
              <a:t>kills </a:t>
            </a:r>
            <a:r>
              <a:rPr lang="en-GB" dirty="0"/>
              <a:t>that are necessary in work and college environments in the 21st century</a:t>
            </a:r>
            <a:r>
              <a:rPr lang="en-GB" dirty="0" smtClean="0"/>
              <a:t>.</a:t>
            </a:r>
          </a:p>
          <a:p>
            <a:r>
              <a:rPr lang="en-GB" dirty="0" smtClean="0"/>
              <a:t>Tests </a:t>
            </a:r>
            <a:r>
              <a:rPr lang="en-GB" dirty="0"/>
              <a:t>are completed online in a proctor format and are suggested for freshmen and seniors in high school.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74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CWRA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prstClr val="black"/>
                </a:solidFill>
                <a:hlinkClick r:id="rId3"/>
              </a:rPr>
              <a:t>Council for Aid to </a:t>
            </a:r>
            <a:r>
              <a:rPr lang="en-US" b="1" dirty="0" smtClean="0">
                <a:solidFill>
                  <a:prstClr val="black"/>
                </a:solidFill>
                <a:hlinkClick r:id="rId3"/>
              </a:rPr>
              <a:t>Education</a:t>
            </a:r>
            <a:endParaRPr lang="en-US" b="1" dirty="0" smtClean="0">
              <a:hlinkClick r:id="rId4"/>
            </a:endParaRPr>
          </a:p>
          <a:p>
            <a:r>
              <a:rPr lang="en-US" b="1" dirty="0" smtClean="0">
                <a:hlinkClick r:id="rId4"/>
              </a:rPr>
              <a:t>Description, Participation, and FAQ</a:t>
            </a:r>
            <a:endParaRPr lang="en-US" b="1" dirty="0" smtClean="0"/>
          </a:p>
          <a:p>
            <a:r>
              <a:rPr lang="en-US" b="1" dirty="0" smtClean="0">
                <a:hlinkClick r:id="rId5"/>
              </a:rPr>
              <a:t>Teaching to a Test Worth Teaching To</a:t>
            </a:r>
            <a:endParaRPr lang="en-US" b="1" dirty="0" smtClean="0"/>
          </a:p>
          <a:p>
            <a:r>
              <a:rPr lang="en-US" b="1" dirty="0" smtClean="0">
                <a:hlinkClick r:id="rId6"/>
              </a:rPr>
              <a:t>Assessing Critical Thinking, Analytical Reasoning, Problem-Solving and Writing in High School</a:t>
            </a:r>
            <a:endParaRPr lang="en-US" b="1" dirty="0" smtClean="0"/>
          </a:p>
          <a:p>
            <a:r>
              <a:rPr lang="en-US" b="1" dirty="0" smtClean="0">
                <a:hlinkClick r:id="rId7"/>
              </a:rPr>
              <a:t>Sample Report </a:t>
            </a:r>
            <a:endParaRPr lang="en-US" b="1" dirty="0" smtClean="0"/>
          </a:p>
          <a:p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42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Timeline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22240574"/>
              </p:ext>
            </p:extLst>
          </p:nvPr>
        </p:nvGraphicFramePr>
        <p:xfrm>
          <a:off x="914400" y="1295400"/>
          <a:ext cx="7543800" cy="498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4400"/>
                <a:gridCol w="2819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K-12 Principal Awareness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</a:t>
                      </a:r>
                      <a:r>
                        <a:rPr lang="en-US" baseline="0" dirty="0" smtClean="0"/>
                        <a:t> 2011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Cross-Curricular</a:t>
                      </a:r>
                      <a:r>
                        <a:rPr lang="en-US" baseline="0" dirty="0" smtClean="0"/>
                        <a:t> Vertical Team Training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Fall 2011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ACPS Senior</a:t>
                      </a:r>
                      <a:r>
                        <a:rPr lang="en-US" baseline="0" dirty="0" smtClean="0"/>
                        <a:t> Pilot Assessment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 2012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Results Reported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Late Summer 2012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ACPS</a:t>
                      </a:r>
                      <a:r>
                        <a:rPr lang="en-US" baseline="0" dirty="0" smtClean="0"/>
                        <a:t> High School Assessment: 9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Graders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Fall 2012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ACPS High School Assessment: 12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Graders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</a:t>
                      </a:r>
                      <a:r>
                        <a:rPr lang="en-US" baseline="0" dirty="0" smtClean="0"/>
                        <a:t> 2013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Results</a:t>
                      </a:r>
                      <a:r>
                        <a:rPr lang="en-US" baseline="0" dirty="0" smtClean="0"/>
                        <a:t> Reported</a:t>
                      </a:r>
                      <a:endParaRPr lang="en-US" dirty="0" smtClean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Late Summer 2013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Results Studied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Fall 2013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Action Steps</a:t>
                      </a:r>
                      <a:r>
                        <a:rPr lang="en-US" baseline="0" dirty="0" smtClean="0"/>
                        <a:t> Planned 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Fall &amp; Spring 2013 – 14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School</a:t>
                      </a:r>
                      <a:r>
                        <a:rPr lang="en-US" baseline="0" dirty="0" smtClean="0"/>
                        <a:t> and Department Improvement Planning &amp; Doing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2014 – 2016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Repeat</a:t>
                      </a:r>
                      <a:r>
                        <a:rPr lang="en-US" baseline="0" dirty="0" smtClean="0"/>
                        <a:t> the Assessment Cycle 9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and 12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Graders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2015 - 2016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9/12/2012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A28CB-F930-43B3-B226-4255BD61EB6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49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1025</TotalTime>
  <Words>862</Words>
  <Application>Microsoft Office PowerPoint</Application>
  <PresentationFormat>On-screen Show (4:3)</PresentationFormat>
  <Paragraphs>171</Paragraphs>
  <Slides>23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College Work Readiness Assessment </vt:lpstr>
      <vt:lpstr>The Logic Model Flow</vt:lpstr>
      <vt:lpstr>Continuous Improvement</vt:lpstr>
      <vt:lpstr>Continuous Improvement</vt:lpstr>
      <vt:lpstr>Continuous Improvement</vt:lpstr>
      <vt:lpstr>   All students will graduate having actively mastered the lifelong-learning skills they need to succeed as 21st century learners, workers, and citizens.  </vt:lpstr>
      <vt:lpstr>College Work Readiness Assessment (CWRA)</vt:lpstr>
      <vt:lpstr>CWRA Background</vt:lpstr>
      <vt:lpstr>Project Timeline</vt:lpstr>
      <vt:lpstr>Plan for 2012-13</vt:lpstr>
      <vt:lpstr>Plan for 2012-13</vt:lpstr>
      <vt:lpstr>CWRA Reports for 2012-13 </vt:lpstr>
      <vt:lpstr>PowerPoint Presentation</vt:lpstr>
      <vt:lpstr>PowerPoint Presentation</vt:lpstr>
      <vt:lpstr>PowerPoint Presentation</vt:lpstr>
      <vt:lpstr>Effect Size / Value Added</vt:lpstr>
      <vt:lpstr>Effect Size / Value Added</vt:lpstr>
      <vt:lpstr>Effect Size / Value Added</vt:lpstr>
      <vt:lpstr>PowerPoint Presentation</vt:lpstr>
      <vt:lpstr>Effect Size / Value Added</vt:lpstr>
      <vt:lpstr>PowerPoint Presentation</vt:lpstr>
      <vt:lpstr>Outputs &amp; Outcome</vt:lpstr>
      <vt:lpstr> All students will graduate having actively mastered the lifelong-learning skills they need to succeed as 21st century learners, workers, and citizens.  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Workforce Readiness Assessment</dc:title>
  <dc:creator>acps</dc:creator>
  <cp:lastModifiedBy>acps</cp:lastModifiedBy>
  <cp:revision>61</cp:revision>
  <cp:lastPrinted>2012-09-13T17:17:20Z</cp:lastPrinted>
  <dcterms:created xsi:type="dcterms:W3CDTF">2012-09-04T17:50:37Z</dcterms:created>
  <dcterms:modified xsi:type="dcterms:W3CDTF">2013-08-07T20:05:26Z</dcterms:modified>
</cp:coreProperties>
</file>